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7" r:id="rId2"/>
    <p:sldId id="277" r:id="rId3"/>
    <p:sldId id="276" r:id="rId4"/>
    <p:sldId id="278" r:id="rId5"/>
    <p:sldId id="279" r:id="rId6"/>
    <p:sldId id="280" r:id="rId7"/>
    <p:sldId id="281" r:id="rId8"/>
    <p:sldId id="282" r:id="rId9"/>
    <p:sldId id="285" r:id="rId10"/>
    <p:sldId id="283" r:id="rId11"/>
    <p:sldId id="288" r:id="rId12"/>
    <p:sldId id="284" r:id="rId13"/>
    <p:sldId id="28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1" autoAdjust="0"/>
  </p:normalViewPr>
  <p:slideViewPr>
    <p:cSldViewPr>
      <p:cViewPr>
        <p:scale>
          <a:sx n="125" d="100"/>
          <a:sy n="125" d="100"/>
        </p:scale>
        <p:origin x="-2680"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55A72A-0B2B-9648-A29F-DDBE1A5B63E2}" type="datetimeFigureOut">
              <a:rPr lang="en-US" smtClean="0"/>
              <a:t>4/17/15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D83096-8C69-7D49-A6EE-AE801A3EC61C}" type="slidenum">
              <a:rPr lang="en-US" smtClean="0"/>
              <a:t>‹#›</a:t>
            </a:fld>
            <a:endParaRPr lang="en-US" dirty="0"/>
          </a:p>
        </p:txBody>
      </p:sp>
    </p:spTree>
    <p:extLst>
      <p:ext uri="{BB962C8B-B14F-4D97-AF65-F5344CB8AC3E}">
        <p14:creationId xmlns:p14="http://schemas.microsoft.com/office/powerpoint/2010/main" val="3527414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extLst>
      <p:ext uri="{BB962C8B-B14F-4D97-AF65-F5344CB8AC3E}">
        <p14:creationId xmlns:p14="http://schemas.microsoft.com/office/powerpoint/2010/main" val="40219353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dx.doi.org/10.1038/NCLIMATE210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smtClean="0"/>
              <a:t>Introduce Allison, Maury, Jay, Cindy, and DEVELOP support.</a:t>
            </a:r>
          </a:p>
          <a:p>
            <a:pPr marL="0" indent="0">
              <a:buNone/>
            </a:pPr>
            <a:r>
              <a:rPr lang="en-US" baseline="0" dirty="0" smtClean="0"/>
              <a:t>The remote sensing-based work that you do is now central to biodiversity management and conservation.</a:t>
            </a:r>
          </a:p>
          <a:p>
            <a:pPr marL="0" indent="0">
              <a:buNone/>
            </a:pPr>
            <a:r>
              <a:rPr lang="en-US" baseline="0" dirty="0" smtClean="0"/>
              <a:t>It’s fun to reflect on the literature.  In recent months, we have seen a remarkable synergy across works building on conservation biology theory and reinforcing the negative impacts of habitat loss on biodiversity while also emphasizing the importance of connectivity for maintaining terrestrial and marine biodiversity.  One common denominator is the need for remote sensing in understanding change within large connected landscapes and seascapes.  </a:t>
            </a:r>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“Boxing America” through natural corridors</a:t>
            </a:r>
          </a:p>
          <a:p>
            <a:r>
              <a:rPr lang="en-US" dirty="0" smtClean="0"/>
              <a:t>Wilson calls for setting aside</a:t>
            </a:r>
            <a:r>
              <a:rPr lang="en-US" baseline="0" dirty="0" smtClean="0"/>
              <a:t> 50% of land surface and 50% of ocean surface for nature.  He cites the declining rate of human population growth, the flow of people from rural to urban environments, improvements in currently “Neolithic” food production output, and reduction in the human ecological footprint due to the digital evolution’s driving down the use of materials and energy to develop products (going from extensive to intensive economic growth that is much less land-based).</a:t>
            </a:r>
          </a:p>
          <a:p>
            <a:r>
              <a:rPr lang="en-US" baseline="0" dirty="0" smtClean="0"/>
              <a:t>Best response to climate change</a:t>
            </a:r>
          </a:p>
          <a:p>
            <a:r>
              <a:rPr lang="en-US" baseline="0" dirty="0" smtClean="0"/>
              <a:t>40 species of snakes in the central Gulf region and more turtle species there than anywhere in the world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10</a:t>
            </a:fld>
            <a:endParaRPr lang="en-US" dirty="0"/>
          </a:p>
        </p:txBody>
      </p:sp>
    </p:spTree>
    <p:extLst>
      <p:ext uri="{BB962C8B-B14F-4D97-AF65-F5344CB8AC3E}">
        <p14:creationId xmlns:p14="http://schemas.microsoft.com/office/powerpoint/2010/main" val="101550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Paper </a:t>
            </a:r>
            <a:r>
              <a:rPr lang="en-US" dirty="0"/>
              <a:t>published in Nature Climate </a:t>
            </a:r>
            <a:r>
              <a:rPr lang="en-US" dirty="0" smtClean="0"/>
              <a:t>Change: Patrick Jantz</a:t>
            </a:r>
            <a:r>
              <a:rPr lang="en-US" dirty="0"/>
              <a:t>, </a:t>
            </a:r>
            <a:r>
              <a:rPr lang="en-US" dirty="0" smtClean="0"/>
              <a:t>Scott </a:t>
            </a:r>
            <a:r>
              <a:rPr lang="en-US" dirty="0"/>
              <a:t>Goetz and </a:t>
            </a:r>
            <a:r>
              <a:rPr lang="en-US" dirty="0" smtClean="0"/>
              <a:t>Nadine </a:t>
            </a:r>
            <a:r>
              <a:rPr lang="en-US" dirty="0"/>
              <a:t>Laporte. Carbon </a:t>
            </a:r>
            <a:r>
              <a:rPr lang="en-US" dirty="0" smtClean="0"/>
              <a:t>stock corridors </a:t>
            </a:r>
            <a:r>
              <a:rPr lang="en-US" dirty="0"/>
              <a:t>to mitigate climate change and </a:t>
            </a:r>
            <a:r>
              <a:rPr lang="en-US" dirty="0" smtClean="0"/>
              <a:t>promote biodiversity </a:t>
            </a:r>
            <a:r>
              <a:rPr lang="en-US" dirty="0"/>
              <a:t>in the tropics. 2014. Nature Climate </a:t>
            </a:r>
            <a:r>
              <a:rPr lang="en-US" dirty="0" smtClean="0"/>
              <a:t>Change, </a:t>
            </a:r>
            <a:r>
              <a:rPr lang="en-US" dirty="0" smtClean="0">
                <a:hlinkClick r:id="rId3"/>
              </a:rPr>
              <a:t>http</a:t>
            </a:r>
            <a:r>
              <a:rPr lang="en-US" dirty="0">
                <a:hlinkClick r:id="rId3"/>
              </a:rPr>
              <a:t>://</a:t>
            </a:r>
            <a:r>
              <a:rPr lang="en-US" dirty="0" smtClean="0">
                <a:hlinkClick r:id="rId3"/>
              </a:rPr>
              <a:t>dx.doi.org/10.1038/NCLIMATE2105</a:t>
            </a:r>
            <a:r>
              <a:rPr lang="en-US" dirty="0" smtClean="0"/>
              <a:t> </a:t>
            </a:r>
            <a:endParaRPr lang="en-US" dirty="0"/>
          </a:p>
          <a:p>
            <a:pPr marL="168244" indent="-168244">
              <a:buFont typeface="Arial" panose="020B0604020202020204" pitchFamily="34" charset="0"/>
              <a:buChar char="•"/>
            </a:pPr>
            <a:r>
              <a:rPr lang="en-US" dirty="0" smtClean="0">
                <a:solidFill>
                  <a:srgbClr val="FF0000"/>
                </a:solidFill>
              </a:rPr>
              <a:t>A vegetation carbon stock </a:t>
            </a:r>
            <a:r>
              <a:rPr lang="en-US" dirty="0" smtClean="0"/>
              <a:t>biological corridor is a </a:t>
            </a:r>
            <a:r>
              <a:rPr lang="en-US" dirty="0"/>
              <a:t>habitat </a:t>
            </a:r>
            <a:r>
              <a:rPr lang="en-US" dirty="0" smtClean="0"/>
              <a:t>area </a:t>
            </a:r>
            <a:r>
              <a:rPr lang="en-US" dirty="0"/>
              <a:t>that </a:t>
            </a:r>
            <a:r>
              <a:rPr lang="en-US" dirty="0" smtClean="0"/>
              <a:t>serves </a:t>
            </a:r>
            <a:r>
              <a:rPr lang="en-US" dirty="0"/>
              <a:t>as </a:t>
            </a:r>
            <a:r>
              <a:rPr lang="en-US" dirty="0" smtClean="0"/>
              <a:t>a pathway between </a:t>
            </a:r>
            <a:r>
              <a:rPr lang="en-US" dirty="0"/>
              <a:t>protected </a:t>
            </a:r>
            <a:r>
              <a:rPr lang="en-US" dirty="0" smtClean="0"/>
              <a:t>areas.</a:t>
            </a:r>
          </a:p>
          <a:p>
            <a:pPr marL="168244" indent="-168244">
              <a:buFont typeface="Arial" panose="020B0604020202020204" pitchFamily="34" charset="0"/>
              <a:buChar char="•"/>
            </a:pPr>
            <a:r>
              <a:rPr lang="en-US" dirty="0" smtClean="0">
                <a:latin typeface="Times New Roman"/>
                <a:cs typeface="Times New Roman"/>
              </a:rPr>
              <a:t>REDD+</a:t>
            </a:r>
            <a:r>
              <a:rPr lang="en-US" baseline="0" dirty="0" smtClean="0">
                <a:latin typeface="Times New Roman"/>
                <a:cs typeface="Times New Roman"/>
              </a:rPr>
              <a:t> = Reducing Emissions from Deforestation and Forest Degradation. </a:t>
            </a:r>
            <a:r>
              <a:rPr lang="en-US" dirty="0" smtClean="0">
                <a:latin typeface="Times New Roman"/>
                <a:cs typeface="Times New Roman"/>
              </a:rPr>
              <a:t>It </a:t>
            </a:r>
            <a:r>
              <a:rPr lang="en-US" dirty="0">
                <a:latin typeface="Times New Roman"/>
                <a:cs typeface="Times New Roman"/>
              </a:rPr>
              <a:t>is </a:t>
            </a:r>
            <a:r>
              <a:rPr lang="en-US" dirty="0" smtClean="0">
                <a:latin typeface="Times New Roman"/>
                <a:cs typeface="Times New Roman"/>
              </a:rPr>
              <a:t>a </a:t>
            </a:r>
            <a:r>
              <a:rPr lang="en-US" dirty="0" smtClean="0">
                <a:solidFill>
                  <a:srgbClr val="FF0000"/>
                </a:solidFill>
                <a:latin typeface="Times New Roman"/>
                <a:cs typeface="Times New Roman"/>
              </a:rPr>
              <a:t>carbon finance mechanism discussed under the United Nations Framework Convention on Climate Change (UNFCCC)</a:t>
            </a:r>
            <a:r>
              <a:rPr lang="en-US" dirty="0" smtClean="0">
                <a:latin typeface="Times New Roman"/>
                <a:cs typeface="Times New Roman"/>
              </a:rPr>
              <a:t> </a:t>
            </a:r>
            <a:r>
              <a:rPr lang="en-US" dirty="0">
                <a:solidFill>
                  <a:srgbClr val="000000"/>
                </a:solidFill>
                <a:latin typeface="Times New Roman"/>
                <a:ea typeface="ＭＳ Ｐゴシック" charset="0"/>
                <a:cs typeface="Times New Roman"/>
              </a:rPr>
              <a:t>to effectively decrease forest-based </a:t>
            </a:r>
            <a:r>
              <a:rPr lang="en-US" dirty="0" smtClean="0">
                <a:solidFill>
                  <a:srgbClr val="000000"/>
                </a:solidFill>
                <a:latin typeface="Times New Roman"/>
                <a:ea typeface="ＭＳ Ｐゴシック" charset="0"/>
                <a:cs typeface="Times New Roman"/>
              </a:rPr>
              <a:t>CO2 emissions, which account for 10-25%  of annual emission.</a:t>
            </a:r>
            <a:r>
              <a:rPr lang="en-US" dirty="0" smtClean="0">
                <a:latin typeface="Times New Roman"/>
                <a:cs typeface="Times New Roman"/>
              </a:rPr>
              <a:t> </a:t>
            </a:r>
            <a:r>
              <a:rPr lang="en-US" dirty="0" smtClean="0">
                <a:solidFill>
                  <a:srgbClr val="FF0000"/>
                </a:solidFill>
                <a:latin typeface="Times New Roman"/>
                <a:cs typeface="Times New Roman"/>
              </a:rPr>
              <a:t>Tropical countries will receive funds in proportion to their effort to reduce their emissions or enhance their carbon stocks and identify and finance incentives to lead to low-carbon </a:t>
            </a:r>
            <a:r>
              <a:rPr lang="en-US" dirty="0">
                <a:solidFill>
                  <a:srgbClr val="FF0000"/>
                </a:solidFill>
                <a:latin typeface="Times New Roman"/>
                <a:cs typeface="Times New Roman"/>
              </a:rPr>
              <a:t>paths to sustainable development. </a:t>
            </a:r>
            <a:r>
              <a:rPr lang="en-US" dirty="0">
                <a:latin typeface="Times New Roman"/>
                <a:cs typeface="Times New Roman"/>
              </a:rPr>
              <a:t>"REDD+" goes beyond deforestation and forest degradation, and includes the role of conservation, sustainable management of </a:t>
            </a:r>
            <a:r>
              <a:rPr lang="en-US" dirty="0" smtClean="0">
                <a:latin typeface="Times New Roman"/>
                <a:cs typeface="Times New Roman"/>
              </a:rPr>
              <a:t>forests, </a:t>
            </a:r>
            <a:r>
              <a:rPr lang="en-US" dirty="0">
                <a:latin typeface="Times New Roman"/>
                <a:cs typeface="Times New Roman"/>
              </a:rPr>
              <a:t>and enhancement of forest carbon stocks</a:t>
            </a:r>
            <a:r>
              <a:rPr lang="en-US" dirty="0" smtClean="0">
                <a:latin typeface="Times New Roman"/>
                <a:cs typeface="Times New Roman"/>
              </a:rPr>
              <a:t>.</a:t>
            </a:r>
          </a:p>
          <a:p>
            <a:pPr marL="168244" indent="-168244">
              <a:buFont typeface="Arial" panose="020B0604020202020204" pitchFamily="34" charset="0"/>
              <a:buChar char="•"/>
            </a:pPr>
            <a:r>
              <a:rPr lang="en-US" dirty="0" smtClean="0">
                <a:latin typeface="Times New Roman"/>
                <a:cs typeface="Times New Roman"/>
              </a:rPr>
              <a:t>Map shows central Africa.</a:t>
            </a:r>
          </a:p>
          <a:p>
            <a:pPr marL="168244" indent="-168244" defTabSz="897301">
              <a:buFont typeface="Arial" panose="020B0604020202020204" pitchFamily="34" charset="0"/>
              <a:buChar char="•"/>
              <a:defRPr/>
            </a:pPr>
            <a:r>
              <a:rPr lang="en-US" dirty="0">
                <a:latin typeface="Times New Roman" charset="0"/>
                <a:ea typeface="ＭＳ Ｐゴシック" pitchFamily="-106" charset="-128"/>
                <a:cs typeface="ＭＳ Ｐゴシック" pitchFamily="-106" charset="-128"/>
              </a:rPr>
              <a:t>Biomass was estimated as a function of MODIS Nadir Bidirectional Reflectance Distribution Function Reflectance (NBAR), temperature, and SRTM elevation (Described in Baccini et al, 2012 in </a:t>
            </a:r>
            <a:r>
              <a:rPr lang="en-US" i="1" dirty="0">
                <a:latin typeface="Times New Roman" charset="0"/>
                <a:ea typeface="ＭＳ Ｐゴシック" pitchFamily="-106" charset="-128"/>
                <a:cs typeface="ＭＳ Ｐゴシック" pitchFamily="-106" charset="-128"/>
              </a:rPr>
              <a:t>Nature CC</a:t>
            </a:r>
            <a:r>
              <a:rPr lang="en-US" dirty="0">
                <a:latin typeface="Times New Roman" charset="0"/>
                <a:ea typeface="ＭＳ Ｐゴシック" pitchFamily="-106" charset="-128"/>
                <a:cs typeface="ＭＳ Ｐゴシック" pitchFamily="-106" charset="-128"/>
              </a:rPr>
              <a:t>)</a:t>
            </a:r>
          </a:p>
          <a:p>
            <a:pPr marL="168244" indent="-168244" defTabSz="897301">
              <a:buFont typeface="Arial" panose="020B0604020202020204" pitchFamily="34" charset="0"/>
              <a:buChar char="•"/>
              <a:defRPr/>
            </a:pPr>
            <a:r>
              <a:rPr lang="en-US" dirty="0">
                <a:latin typeface="Times New Roman" charset="0"/>
                <a:ea typeface="ＭＳ Ｐゴシック" pitchFamily="-106" charset="-128"/>
                <a:cs typeface="ＭＳ Ｐゴシック" pitchFamily="-106" charset="-128"/>
              </a:rPr>
              <a:t>MODIS (Moderate Resolution Imaging Spectroradiometer) </a:t>
            </a:r>
          </a:p>
          <a:p>
            <a:pPr marL="168244" indent="-168244" defTabSz="897301">
              <a:buFont typeface="Arial" panose="020B0604020202020204" pitchFamily="34" charset="0"/>
              <a:buChar char="•"/>
              <a:defRPr/>
            </a:pPr>
            <a:r>
              <a:rPr lang="en-US" dirty="0">
                <a:latin typeface="Times New Roman" charset="0"/>
                <a:ea typeface="ＭＳ Ｐゴシック" pitchFamily="-106" charset="-128"/>
                <a:cs typeface="ＭＳ Ｐゴシック" pitchFamily="-106" charset="-128"/>
              </a:rPr>
              <a:t>SRTM (Shuttle Radar Topography Mission)</a:t>
            </a:r>
          </a:p>
          <a:p>
            <a:pPr marL="168244" indent="-168244">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5DB0143-848B-43E0-B365-DFA3F0B93F2E}" type="slidenum">
              <a:rPr lang="en-US" smtClean="0"/>
              <a:pPr/>
              <a:t>11</a:t>
            </a:fld>
            <a:endParaRPr lang="en-US" dirty="0"/>
          </a:p>
        </p:txBody>
      </p:sp>
    </p:spTree>
    <p:extLst>
      <p:ext uri="{BB962C8B-B14F-4D97-AF65-F5344CB8AC3E}">
        <p14:creationId xmlns:p14="http://schemas.microsoft.com/office/powerpoint/2010/main" val="26935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Wilson supports “Boxing America”</a:t>
            </a:r>
          </a:p>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12</a:t>
            </a:fld>
            <a:endParaRPr lang="en-US" dirty="0"/>
          </a:p>
        </p:txBody>
      </p:sp>
    </p:spTree>
    <p:extLst>
      <p:ext uri="{BB962C8B-B14F-4D97-AF65-F5344CB8AC3E}">
        <p14:creationId xmlns:p14="http://schemas.microsoft.com/office/powerpoint/2010/main" val="67987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30588"/>
          </a:xfrm>
        </p:spPr>
      </p:sp>
      <p:sp>
        <p:nvSpPr>
          <p:cNvPr id="3" name="Notes Placeholder 2"/>
          <p:cNvSpPr>
            <a:spLocks noGrp="1"/>
          </p:cNvSpPr>
          <p:nvPr>
            <p:ph type="body" idx="1"/>
          </p:nvPr>
        </p:nvSpPr>
        <p:spPr/>
        <p:txBody>
          <a:bodyPr>
            <a:normAutofit fontScale="85000" lnSpcReduction="20000"/>
          </a:bodyPr>
          <a:lstStyle/>
          <a:p>
            <a:pPr marL="179449" marR="0" lvl="0" indent="0" algn="l" defTabSz="914400" rtl="0" eaLnBrk="0" fontAlgn="base" latinLnBrk="0" hangingPunct="0">
              <a:lnSpc>
                <a:spcPct val="100000"/>
              </a:lnSpc>
              <a:spcBef>
                <a:spcPts val="589"/>
              </a:spcBef>
              <a:spcAft>
                <a:spcPct val="0"/>
              </a:spcAft>
              <a:buClrTx/>
              <a:buSzTx/>
              <a:buFont typeface="Arial"/>
              <a:buNone/>
              <a:tabLst/>
              <a:defRPr/>
            </a:pPr>
            <a:r>
              <a:rPr lang="en-US" sz="1200" kern="1200" dirty="0" smtClean="0">
                <a:solidFill>
                  <a:schemeClr val="tx1"/>
                </a:solidFill>
                <a:effectLst/>
                <a:latin typeface="Arial" charset="0"/>
                <a:ea typeface="+mn-ea"/>
                <a:cs typeface="+mn-cs"/>
              </a:rPr>
              <a:t>Testing a classic theory of biodiversity change through large-scale and long-term experiments in forest systems.</a:t>
            </a:r>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179449" marR="0" lvl="0" indent="0" algn="l" defTabSz="914400" rtl="0" eaLnBrk="0" fontAlgn="base" latinLnBrk="0" hangingPunct="0">
              <a:lnSpc>
                <a:spcPct val="100000"/>
              </a:lnSpc>
              <a:spcBef>
                <a:spcPts val="589"/>
              </a:spcBef>
              <a:spcAft>
                <a:spcPct val="0"/>
              </a:spcAft>
              <a:buClrTx/>
              <a:buSzTx/>
              <a:buFont typeface="Arial"/>
              <a:buNone/>
              <a:tabLst/>
              <a:defRPr/>
            </a:pPr>
            <a:r>
              <a:rPr lang="en-US" sz="1200" kern="1200" dirty="0" smtClean="0">
                <a:solidFill>
                  <a:schemeClr val="tx1"/>
                </a:solidFill>
                <a:effectLst/>
                <a:latin typeface="Arial" charset="0"/>
                <a:ea typeface="+mn-ea"/>
                <a:cs typeface="+mn-cs"/>
              </a:rPr>
              <a:t>We conducted an analysis of global forest cover to reveal that 70% of remaining forest is within 1 km of the forest’s edge, subject to the degrading effects of fragmentation. A synthesis of fragmentation experiments spanning multiple biomes and scales, five continents, and 35 years demonstrates that habitat fragmentation reduces bio- diversity by 13 to 75% and impairs key ecosystem functions by decreasing biomass and altering nutrient cycles. Effects are greatest in the smallest and most isolated fragments, and they magnify with the passage of time. These findings indicate an urgent need for conservation and restoration measures to improve landscape connectivity, which will reduce extinction rates and help maintain ecosystem services. </a:t>
            </a:r>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179449" marR="0" lvl="0" indent="0" algn="l" defTabSz="914400" rtl="0" eaLnBrk="0" fontAlgn="base" latinLnBrk="0" hangingPunct="0">
              <a:lnSpc>
                <a:spcPct val="100000"/>
              </a:lnSpc>
              <a:spcBef>
                <a:spcPts val="589"/>
              </a:spcBef>
              <a:spcAft>
                <a:spcPct val="0"/>
              </a:spcAft>
              <a:buClrTx/>
              <a:buSzTx/>
              <a:buFont typeface="Arial"/>
              <a:buNone/>
              <a:tabLst/>
              <a:defRPr/>
            </a:pPr>
            <a:r>
              <a:rPr lang="en-US" sz="1200" kern="1200" dirty="0" smtClean="0">
                <a:solidFill>
                  <a:schemeClr val="tx1"/>
                </a:solidFill>
                <a:effectLst/>
                <a:latin typeface="Arial" charset="0"/>
                <a:ea typeface="+mn-ea"/>
                <a:cs typeface="+mn-cs"/>
              </a:rPr>
              <a:t>We analyzed the world’s first high-resolution map of global tree cover (13) to measure the magnitude of forest fragmentation. This analysis revealed that nearly 20% of the world’s remaining forest is within 100 m of an edge (Fig. 1, A and B)—in close proximity to agricultural, urban, or other modified environments where impacts on forest ecosystems are most severe (14). More than 70% of the world’s forests are within 1 km of a forest edge. Thus, most forests are well within the range where human activities, altered microclimate, and nonforest species may influence and degrade forest ecosystems (15). The largest contiguous expanses of remaining forests are in the humid tropical regions of the Amazon and Congo River Basins (Fig. 1A). Large areas of more disjunct forest also remain in southeastern Asia, New Guinea, and the boreal biomes. </a:t>
            </a:r>
            <a:endParaRPr lang="en-US" dirty="0" smtClean="0"/>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179449" marR="0" lvl="0" indent="0" algn="l" defTabSz="914400" rtl="0" eaLnBrk="0" fontAlgn="base" latinLnBrk="0" hangingPunct="0">
              <a:lnSpc>
                <a:spcPct val="100000"/>
              </a:lnSpc>
              <a:spcBef>
                <a:spcPts val="589"/>
              </a:spcBef>
              <a:spcAft>
                <a:spcPct val="0"/>
              </a:spcAft>
              <a:buClrTx/>
              <a:buSzTx/>
              <a:buFont typeface="Arial"/>
              <a:buNone/>
              <a:tabLst/>
              <a:defRPr/>
            </a:pPr>
            <a:r>
              <a:rPr lang="en-US" sz="1200" kern="1200" dirty="0" smtClean="0">
                <a:solidFill>
                  <a:schemeClr val="tx1"/>
                </a:solidFill>
                <a:effectLst/>
                <a:latin typeface="Arial" charset="0"/>
                <a:ea typeface="+mn-ea"/>
                <a:cs typeface="+mn-cs"/>
              </a:rPr>
              <a:t>Historical data enable the study of the process of forest fragmentation over time. We reconstructed the historical forest extent and timing of fragmentation in two forested regions of Brazil that provide a stark contrast in land-use dynamics. The Brazilian Amazon is a rapidly changing frontier (10), yet most of its forests remain contiguous and far from an edge despite recent increases in fragmentation (Fig. 1, C and D). In contrast, the Brazilian Atlantic Forest is a largely deforested landscape, cleared for agriculture and logged for timber over the last three centuries (11). This remaining forest is dominated by small fragments, with most fragments smaller than 1000 ha and within 1000 m of a forest edge (Fig. 1, E and F) (16). In the Brazilian Amazon, the proportion of forest farther than 1 km from the forest edge has decreased from 90% (historical) to 75% (today), and in the Brazilian Atlantic, from 90% to less than 9%. </a:t>
            </a:r>
            <a:endParaRPr lang="en-US" dirty="0" smtClean="0"/>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179449" marR="0" lvl="0" indent="0" algn="l" defTabSz="914400" rtl="0" eaLnBrk="0" fontAlgn="base" latinLnBrk="0" hangingPunct="0">
              <a:lnSpc>
                <a:spcPct val="100000"/>
              </a:lnSpc>
              <a:spcBef>
                <a:spcPts val="589"/>
              </a:spcBef>
              <a:spcAft>
                <a:spcPct val="0"/>
              </a:spcAft>
              <a:buClrTx/>
              <a:buSzTx/>
              <a:buFont typeface="Arial"/>
              <a:buNone/>
              <a:tabLst/>
              <a:defRPr/>
            </a:pPr>
            <a:endParaRPr lang="en-US" dirty="0" smtClean="0"/>
          </a:p>
          <a:p>
            <a:pPr marL="179449" lvl="0" indent="0" algn="l">
              <a:spcBef>
                <a:spcPts val="589"/>
              </a:spcBef>
              <a:buFont typeface="Arial"/>
              <a:buNone/>
            </a:pPr>
            <a:endParaRPr lang="en-US" dirty="0">
              <a:latin typeface="+mn-lt"/>
            </a:endParaRPr>
          </a:p>
        </p:txBody>
      </p:sp>
      <p:sp>
        <p:nvSpPr>
          <p:cNvPr id="4" name="Slide Number Placeholder 3"/>
          <p:cNvSpPr>
            <a:spLocks noGrp="1"/>
          </p:cNvSpPr>
          <p:nvPr>
            <p:ph type="sldNum" sz="quarter" idx="10"/>
          </p:nvPr>
        </p:nvSpPr>
        <p:spPr/>
        <p:txBody>
          <a:bodyPr/>
          <a:lstStyle/>
          <a:p>
            <a:fld id="{F83E8175-AC9D-46EC-A266-8A6D63F3D0C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1068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1967</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3</a:t>
            </a:fld>
            <a:endParaRPr lang="en-US" dirty="0"/>
          </a:p>
        </p:txBody>
      </p:sp>
    </p:spTree>
    <p:extLst>
      <p:ext uri="{BB962C8B-B14F-4D97-AF65-F5344CB8AC3E}">
        <p14:creationId xmlns:p14="http://schemas.microsoft.com/office/powerpoint/2010/main" val="72805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4</a:t>
            </a:fld>
            <a:endParaRPr lang="en-US" dirty="0"/>
          </a:p>
        </p:txBody>
      </p:sp>
    </p:spTree>
    <p:extLst>
      <p:ext uri="{BB962C8B-B14F-4D97-AF65-F5344CB8AC3E}">
        <p14:creationId xmlns:p14="http://schemas.microsoft.com/office/powerpoint/2010/main" val="4178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note the challenge of large development bank projects resulting from extensive funds available and the relative</a:t>
            </a:r>
            <a:r>
              <a:rPr lang="en-US" baseline="0" dirty="0" smtClean="0"/>
              <a:t> ease of managing a few large projects rather than several small ones—a development version of conservation biology’s SLOSS debate.</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5</a:t>
            </a:fld>
            <a:endParaRPr lang="en-US" dirty="0"/>
          </a:p>
        </p:txBody>
      </p:sp>
    </p:spTree>
    <p:extLst>
      <p:ext uri="{BB962C8B-B14F-4D97-AF65-F5344CB8AC3E}">
        <p14:creationId xmlns:p14="http://schemas.microsoft.com/office/powerpoint/2010/main" val="53118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Nature </a:t>
            </a:r>
            <a:r>
              <a:rPr lang="en-US" i="0" dirty="0" smtClean="0"/>
              <a:t>opines about the need for a</a:t>
            </a:r>
            <a:r>
              <a:rPr lang="en-US" i="0" baseline="0" dirty="0" smtClean="0"/>
              <a:t> Brazilian-like system that combines satellite forest monitoring, sustained law enforcement, NGO-fostered trade transparency (beef and soya), and new protected areas to reduce deforestation substantially.</a:t>
            </a:r>
            <a:endParaRPr lang="en-US" i="1"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6</a:t>
            </a:fld>
            <a:endParaRPr lang="en-US" dirty="0"/>
          </a:p>
        </p:txBody>
      </p:sp>
    </p:spTree>
    <p:extLst>
      <p:ext uri="{BB962C8B-B14F-4D97-AF65-F5344CB8AC3E}">
        <p14:creationId xmlns:p14="http://schemas.microsoft.com/office/powerpoint/2010/main" val="84385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UNEP/IUCN/WCPA Protected Planet Report 2014:</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Global protected area coverage (Chapter 2): </a:t>
            </a:r>
            <a:r>
              <a:rPr lang="en-US" sz="1200" kern="1200" dirty="0" smtClean="0">
                <a:solidFill>
                  <a:schemeClr val="tx1"/>
                </a:solidFill>
                <a:effectLst/>
                <a:latin typeface="Arial" charset="0"/>
                <a:ea typeface="+mn-ea"/>
                <a:cs typeface="+mn-cs"/>
              </a:rPr>
              <a:t>About 209,000 protected areas (PAs) cover 15.4% of the planet’s terrestrial and inland water areas, and 3.4 % of the oceans. 8.4% of all marine areas within national jurisdiction (0-200 nautical miles) are covered protected areas while only 0.25% of marine areas beyond national jurisdiction are protected. In total, 2.2 million square kilometres of land and inland water areas and 2.2 million square kilometres of marine area within national jurisdiction will need to be designated as protected areas to cover 17% of the land and 10% of the marine and coastal areas.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7</a:t>
            </a:fld>
            <a:endParaRPr lang="en-US" dirty="0"/>
          </a:p>
        </p:txBody>
      </p:sp>
    </p:spTree>
    <p:extLst>
      <p:ext uri="{BB962C8B-B14F-4D97-AF65-F5344CB8AC3E}">
        <p14:creationId xmlns:p14="http://schemas.microsoft.com/office/powerpoint/2010/main" val="39921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834,334 square kilometer/322,138 square mile reserve = ~3.5x</a:t>
            </a:r>
            <a:r>
              <a:rPr lang="en-US" baseline="0" dirty="0" smtClean="0"/>
              <a:t> the size of the UK</a:t>
            </a:r>
          </a:p>
          <a:p>
            <a:r>
              <a:rPr lang="en-US" baseline="0" dirty="0" smtClean="0"/>
              <a:t>Pitcairn Islands joins a growing list of very large marine reserves involving varying degrees of protection and including the Coral Sea (France and Australia), Pacific Remote Islands (USA), South Georgia Marine PA (UK), Chagos (UK), Phoenix Islands (Kiribati), </a:t>
            </a:r>
            <a:r>
              <a:rPr lang="en-US" sz="1200" b="0" kern="1200" dirty="0" smtClean="0">
                <a:solidFill>
                  <a:schemeClr val="tx1"/>
                </a:solidFill>
                <a:latin typeface="Arial" charset="0"/>
                <a:ea typeface="+mn-ea"/>
                <a:cs typeface="+mn-cs"/>
              </a:rPr>
              <a:t>Papahānaumokuākea (USA), Great</a:t>
            </a:r>
            <a:r>
              <a:rPr lang="en-US" sz="1200" b="0" kern="1200" baseline="0" dirty="0" smtClean="0">
                <a:solidFill>
                  <a:schemeClr val="tx1"/>
                </a:solidFill>
                <a:latin typeface="Arial" charset="0"/>
                <a:ea typeface="+mn-ea"/>
                <a:cs typeface="+mn-cs"/>
              </a:rPr>
              <a:t> Barrier Reef (Australia), etc.</a:t>
            </a:r>
            <a:r>
              <a:rPr lang="en-US" sz="1200" b="0" kern="1200" dirty="0" smtClean="0">
                <a:solidFill>
                  <a:schemeClr val="tx1"/>
                </a:solidFill>
                <a:latin typeface="Arial" charset="0"/>
                <a:ea typeface="+mn-ea"/>
                <a:cs typeface="+mn-cs"/>
              </a:rPr>
              <a:t> </a:t>
            </a:r>
            <a:r>
              <a:rPr lang="en-US" b="0" baseline="0" dirty="0" smtClean="0"/>
              <a:t>  </a:t>
            </a:r>
            <a:r>
              <a:rPr lang="en-US" baseline="0" dirty="0" smtClean="0"/>
              <a:t>  </a:t>
            </a:r>
          </a:p>
          <a:p>
            <a:r>
              <a:rPr lang="en-US" baseline="0" dirty="0" smtClean="0"/>
              <a:t>The State Department is working with Pew, NOAA, NASA, and others to design an observational enforcement regime for very large MPAs—tie to Marine BONs??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8</a:t>
            </a:fld>
            <a:endParaRPr lang="en-US" dirty="0"/>
          </a:p>
        </p:txBody>
      </p:sp>
    </p:spTree>
    <p:extLst>
      <p:ext uri="{BB962C8B-B14F-4D97-AF65-F5344CB8AC3E}">
        <p14:creationId xmlns:p14="http://schemas.microsoft.com/office/powerpoint/2010/main" val="155593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Dynamic ocean management, or management that uses near real-time data to guide the spatial distribution of commercial activities, is an emerging approach to balance ocean resource use and conservation. Employing a wide range of data types, dynamic ocean management can be used to meet multiple objectives—for example, managing target quota, bycatch reduction, and reducing interactions with species of conservation concern. Here, we present several prominent examples of dynamic ocean management that highlight the utility, achievements, challenges, and potential of this approach. Regulatory frameworks and incentive structures, stakeholder participation, and technological applications that align with user capabilities are identified as key ingredients to support successful implementation. By addressing the variability inherent in ocean systems, dynamic ocean management represents a new approach to tackle the pressing challenges of managing a fluid and complex environment.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Terrestrial analogues: migrations, fruiting periods, etc.</a:t>
            </a:r>
            <a:endParaRPr lang="en-US" i="0"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9</a:t>
            </a:fld>
            <a:endParaRPr lang="en-US" dirty="0"/>
          </a:p>
        </p:txBody>
      </p:sp>
    </p:spTree>
    <p:extLst>
      <p:ext uri="{BB962C8B-B14F-4D97-AF65-F5344CB8AC3E}">
        <p14:creationId xmlns:p14="http://schemas.microsoft.com/office/powerpoint/2010/main" val="179462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3.png"/><Relationship Id="rId13"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oleObject" Target="../embeddings/oleObject2.bin"/><Relationship Id="rId10"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152400" y="4114800"/>
            <a:ext cx="8915400" cy="1219200"/>
          </a:xfrm>
          <a:prstGeom prst="rect">
            <a:avLst/>
          </a:prstGeom>
          <a:noFill/>
          <a:ln w="9525">
            <a:noFill/>
            <a:miter lim="800000"/>
            <a:headEnd/>
            <a:tailEnd/>
          </a:ln>
        </p:spPr>
        <p:txBody>
          <a:bodyPr/>
          <a:lstStyle/>
          <a:p>
            <a:pPr marL="342900" indent="-342900" algn="ctr">
              <a:spcBef>
                <a:spcPct val="20000"/>
              </a:spcBef>
            </a:pPr>
            <a:r>
              <a:rPr lang="en-US" sz="3700" b="1" dirty="0" smtClean="0">
                <a:solidFill>
                  <a:schemeClr val="accent2"/>
                </a:solidFill>
              </a:rPr>
              <a:t>Remote Sensing: Making Connections</a:t>
            </a: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mc:AlternateContent xmlns:mc="http://schemas.openxmlformats.org/markup-compatibility/2006">
              <mc:Choice xmlns:v="urn:schemas-microsoft-com:vml" Requires="v">
                <p:oleObj spid="_x0000_s1783" name="Photo Editor Photo" r:id="rId5" imgW="2742857" imgH="2734057" progId="">
                  <p:embed/>
                </p:oleObj>
              </mc:Choice>
              <mc:Fallback>
                <p:oleObj name="Photo Editor Photo" r:id="rId5" imgW="2742857" imgH="2734057"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2117725"/>
                        <a:ext cx="19780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1" name="Picture 5"/>
          <p:cNvPicPr>
            <a:picLocks noChangeAspect="1" noChangeArrowheads="1"/>
          </p:cNvPicPr>
          <p:nvPr/>
        </p:nvPicPr>
        <p:blipFill>
          <a:blip r:embed="rId7"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8"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3301807" y="5226784"/>
            <a:ext cx="2949971" cy="1631216"/>
          </a:xfrm>
          <a:prstGeom prst="rect">
            <a:avLst/>
          </a:prstGeom>
          <a:noFill/>
          <a:ln w="9525">
            <a:noFill/>
            <a:miter lim="800000"/>
            <a:headEnd/>
            <a:tailEnd/>
          </a:ln>
        </p:spPr>
        <p:txBody>
          <a:bodyPr wrap="non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a:t>
            </a:r>
          </a:p>
          <a:p>
            <a:pPr algn="ctr" eaLnBrk="0" hangingPunct="0"/>
            <a:r>
              <a:rPr lang="en-US" sz="2000" b="1" dirty="0" smtClean="0">
                <a:solidFill>
                  <a:schemeClr val="accent2"/>
                </a:solidFill>
              </a:rPr>
              <a:t>NASA Headquarters</a:t>
            </a:r>
          </a:p>
          <a:p>
            <a:pPr algn="ctr" eaLnBrk="0" hangingPunct="0"/>
            <a:endParaRPr lang="en-US" sz="2000" b="1" dirty="0" smtClean="0">
              <a:solidFill>
                <a:schemeClr val="accent2"/>
              </a:solidFill>
            </a:endParaRPr>
          </a:p>
          <a:p>
            <a:pPr algn="ctr" eaLnBrk="0" hangingPunct="0"/>
            <a:r>
              <a:rPr lang="en-US" sz="2000" b="1" dirty="0" smtClean="0">
                <a:solidFill>
                  <a:schemeClr val="accent2"/>
                </a:solidFill>
              </a:rPr>
              <a:t>April 22, 2015</a:t>
            </a:r>
            <a:endParaRPr lang="en-US" sz="2000" b="1" dirty="0">
              <a:solidFill>
                <a:schemeClr val="accent2"/>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mc:AlternateContent xmlns:mc="http://schemas.openxmlformats.org/markup-compatibility/2006">
              <mc:Choice xmlns:v="urn:schemas-microsoft-com:vml" Requires="v">
                <p:oleObj spid="_x0000_s1784" name="Photo Editor Photo" r:id="rId9" imgW="4877481" imgH="4877481" progId="">
                  <p:embed/>
                </p:oleObj>
              </mc:Choice>
              <mc:Fallback>
                <p:oleObj name="Photo Editor Photo" r:id="rId9" imgW="4877481" imgH="4877481"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5675" y="901700"/>
                        <a:ext cx="145415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mc:AlternateContent xmlns:mc="http://schemas.openxmlformats.org/markup-compatibility/2006">
              <mc:Choice xmlns:v="urn:schemas-microsoft-com:vml" Requires="v">
                <p:oleObj spid="_x0000_s1785" name="Photo Editor Photo" r:id="rId11" imgW="1561905" imgH="1533739" progId="">
                  <p:embed/>
                </p:oleObj>
              </mc:Choice>
              <mc:Fallback>
                <p:oleObj name="Photo Editor Photo" r:id="rId11" imgW="1561905" imgH="1533739"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888" y="827088"/>
                        <a:ext cx="1271587"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4" name="Picture 10" descr="nasa_logo"/>
          <p:cNvPicPr>
            <a:picLocks noChangeAspect="1" noChangeArrowheads="1"/>
          </p:cNvPicPr>
          <p:nvPr/>
        </p:nvPicPr>
        <p:blipFill>
          <a:blip r:embed="rId13"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914400" y="54114"/>
            <a:ext cx="8077200" cy="677108"/>
          </a:xfrm>
          <a:prstGeom prst="rect">
            <a:avLst/>
          </a:prstGeom>
          <a:noFill/>
          <a:ln w="9525">
            <a:noFill/>
            <a:miter lim="800000"/>
            <a:headEnd/>
            <a:tailEnd/>
          </a:ln>
        </p:spPr>
        <p:txBody>
          <a:bodyPr wrap="square">
            <a:spAutoFit/>
          </a:bodyPr>
          <a:lstStyle/>
          <a:p>
            <a:pPr algn="ctr"/>
            <a:r>
              <a:rPr lang="en-US" sz="2000" b="1" dirty="0" smtClean="0">
                <a:solidFill>
                  <a:srgbClr val="008000"/>
                </a:solidFill>
              </a:rPr>
              <a:t>Biodiversity and Ecological Forecasting Team Meeting </a:t>
            </a:r>
          </a:p>
          <a:p>
            <a:pPr algn="ctr"/>
            <a:r>
              <a:rPr lang="en-US" b="1" dirty="0" smtClean="0">
                <a:solidFill>
                  <a:srgbClr val="008000"/>
                </a:solidFill>
              </a:rPr>
              <a:t>Marriott Hotel and Conference Center, College Park, MD</a:t>
            </a:r>
            <a:endParaRPr lang="en-US"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0" y="228600"/>
            <a:ext cx="2438400" cy="3581400"/>
          </a:xfrm>
        </p:spPr>
        <p:txBody>
          <a:bodyPr/>
          <a:lstStyle/>
          <a:p>
            <a:r>
              <a:rPr lang="en-US" sz="4000" b="1" dirty="0" smtClean="0">
                <a:solidFill>
                  <a:srgbClr val="333399"/>
                </a:solidFill>
              </a:rPr>
              <a:t>Wilson’s Answer: Give Nature Half</a:t>
            </a:r>
            <a:endParaRPr lang="en-US" sz="4000" b="1" dirty="0">
              <a:solidFill>
                <a:srgbClr val="333399"/>
              </a:solidFill>
            </a:endParaRPr>
          </a:p>
        </p:txBody>
      </p:sp>
      <p:sp>
        <p:nvSpPr>
          <p:cNvPr id="2" name="Slide Number Placeholder 1"/>
          <p:cNvSpPr>
            <a:spLocks noGrp="1"/>
          </p:cNvSpPr>
          <p:nvPr>
            <p:ph type="sldNum" sz="quarter" idx="12"/>
          </p:nvPr>
        </p:nvSpPr>
        <p:spPr/>
        <p:txBody>
          <a:bodyPr/>
          <a:lstStyle/>
          <a:p>
            <a:pPr>
              <a:defRPr/>
            </a:pPr>
            <a:fld id="{4AB91026-65B4-43D4-92E2-4F1DE6FA5EE2}" type="slidenum">
              <a:rPr lang="en-US" smtClean="0"/>
              <a:pPr>
                <a:defRPr/>
              </a:pPr>
              <a:t>10</a:t>
            </a:fld>
            <a:endParaRPr lang="en-US" dirty="0"/>
          </a:p>
        </p:txBody>
      </p:sp>
      <p:pic>
        <p:nvPicPr>
          <p:cNvPr id="7" name="Picture 6" descr="Screen Shot 2015-04-14 at 2.04.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3099" cy="6858000"/>
          </a:xfrm>
          <a:prstGeom prst="rect">
            <a:avLst/>
          </a:prstGeom>
        </p:spPr>
      </p:pic>
      <p:sp>
        <p:nvSpPr>
          <p:cNvPr id="8" name="TextBox 7"/>
          <p:cNvSpPr txBox="1"/>
          <p:nvPr/>
        </p:nvSpPr>
        <p:spPr>
          <a:xfrm>
            <a:off x="6019800" y="6553200"/>
            <a:ext cx="3021455" cy="276999"/>
          </a:xfrm>
          <a:prstGeom prst="rect">
            <a:avLst/>
          </a:prstGeom>
          <a:noFill/>
        </p:spPr>
        <p:txBody>
          <a:bodyPr wrap="none" rtlCol="0">
            <a:spAutoFit/>
          </a:bodyPr>
          <a:lstStyle/>
          <a:p>
            <a:r>
              <a:rPr lang="en-US" sz="1200" dirty="0" smtClean="0"/>
              <a:t>(from Tony Hiss, </a:t>
            </a:r>
            <a:r>
              <a:rPr lang="en-US" sz="1200" i="1" dirty="0" smtClean="0"/>
              <a:t>Smithsonian </a:t>
            </a:r>
            <a:r>
              <a:rPr lang="en-US" sz="1200" dirty="0" smtClean="0"/>
              <a:t>Sept. 2014)</a:t>
            </a:r>
            <a:endParaRPr lang="en-US" sz="1200" dirty="0"/>
          </a:p>
        </p:txBody>
      </p:sp>
    </p:spTree>
    <p:extLst>
      <p:ext uri="{BB962C8B-B14F-4D97-AF65-F5344CB8AC3E}">
        <p14:creationId xmlns:p14="http://schemas.microsoft.com/office/powerpoint/2010/main" val="3669299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t="11644" r="12241" b="14792"/>
          <a:stretch>
            <a:fillRect/>
          </a:stretch>
        </p:blipFill>
        <p:spPr bwMode="auto">
          <a:xfrm>
            <a:off x="0" y="846138"/>
            <a:ext cx="9144000" cy="6011862"/>
          </a:xfrm>
          <a:prstGeom prst="rect">
            <a:avLst/>
          </a:prstGeom>
          <a:noFill/>
          <a:ln w="9525">
            <a:noFill/>
            <a:miter lim="800000"/>
            <a:headEnd/>
            <a:tailEnd/>
          </a:ln>
        </p:spPr>
      </p:pic>
      <p:sp>
        <p:nvSpPr>
          <p:cNvPr id="6" name="Title 1"/>
          <p:cNvSpPr>
            <a:spLocks noGrp="1"/>
          </p:cNvSpPr>
          <p:nvPr>
            <p:ph type="title"/>
          </p:nvPr>
        </p:nvSpPr>
        <p:spPr>
          <a:xfrm>
            <a:off x="586582" y="0"/>
            <a:ext cx="8252618" cy="831273"/>
          </a:xfrm>
        </p:spPr>
        <p:txBody>
          <a:bodyPr anchor="ctr"/>
          <a:lstStyle/>
          <a:p>
            <a:pPr>
              <a:lnSpc>
                <a:spcPct val="100000"/>
              </a:lnSpc>
            </a:pPr>
            <a:r>
              <a:rPr lang="en-US" sz="3600" b="1" dirty="0" smtClean="0">
                <a:solidFill>
                  <a:schemeClr val="accent2"/>
                </a:solidFill>
                <a:latin typeface="Arial" pitchFamily="34" charset="0"/>
                <a:cs typeface="Arial" pitchFamily="34" charset="0"/>
              </a:rPr>
              <a:t>Connectivity Is Key</a:t>
            </a:r>
            <a:endParaRPr lang="en-US" sz="3600" b="1" dirty="0">
              <a:solidFill>
                <a:schemeClr val="accent2"/>
              </a:solidFill>
              <a:latin typeface="Arial" pitchFamily="34" charset="0"/>
              <a:cs typeface="Arial" pitchFamily="34" charset="0"/>
            </a:endParaRPr>
          </a:p>
        </p:txBody>
      </p:sp>
      <p:sp>
        <p:nvSpPr>
          <p:cNvPr id="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a:r>
              <a:rPr lang="en-US" sz="1400" dirty="0">
                <a:solidFill>
                  <a:srgbClr val="000000"/>
                </a:solidFill>
              </a:rPr>
              <a:t>|‌ </a:t>
            </a:r>
            <a:fld id="{AB5A6946-C6B7-47BF-B4EF-78326D093AA1}" type="slidenum">
              <a:rPr lang="en-US" sz="1400">
                <a:solidFill>
                  <a:srgbClr val="000000"/>
                </a:solidFill>
              </a:rPr>
              <a:pPr algn="r"/>
              <a:t>11</a:t>
            </a:fld>
            <a:endParaRPr lang="en-US" sz="1400" dirty="0">
              <a:solidFill>
                <a:srgbClr val="000000"/>
              </a:solidFill>
            </a:endParaRPr>
          </a:p>
        </p:txBody>
      </p:sp>
      <p:sp>
        <p:nvSpPr>
          <p:cNvPr id="11"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dirty="0">
              <a:solidFill>
                <a:srgbClr val="000000"/>
              </a:solidFill>
              <a:cs typeface="Arial" pitchFamily="34" charset="0"/>
            </a:endParaRPr>
          </a:p>
        </p:txBody>
      </p:sp>
      <p:sp>
        <p:nvSpPr>
          <p:cNvPr id="3" name="Rectangle 2"/>
          <p:cNvSpPr/>
          <p:nvPr/>
        </p:nvSpPr>
        <p:spPr>
          <a:xfrm>
            <a:off x="5219700" y="1059161"/>
            <a:ext cx="3822700" cy="5693866"/>
          </a:xfrm>
          <a:prstGeom prst="rect">
            <a:avLst/>
          </a:prstGeom>
        </p:spPr>
        <p:txBody>
          <a:bodyPr wrap="square">
            <a:spAutoFit/>
          </a:bodyPr>
          <a:lstStyle/>
          <a:p>
            <a:pPr marL="177800" indent="-177800">
              <a:buFont typeface="Wingdings" panose="05000000000000000000" pitchFamily="2" charset="2"/>
              <a:buChar char="§"/>
            </a:pPr>
            <a:r>
              <a:rPr lang="en-US" sz="1400" i="1" dirty="0">
                <a:solidFill>
                  <a:srgbClr val="000000"/>
                </a:solidFill>
              </a:rPr>
              <a:t>Nature Climate Change </a:t>
            </a:r>
            <a:r>
              <a:rPr lang="en-US" sz="1400" dirty="0" smtClean="0">
                <a:solidFill>
                  <a:srgbClr val="000000"/>
                </a:solidFill>
              </a:rPr>
              <a:t>article by Jantz, Goetz and SERVIR </a:t>
            </a:r>
            <a:r>
              <a:rPr lang="en-US" sz="1400" dirty="0">
                <a:solidFill>
                  <a:srgbClr val="000000"/>
                </a:solidFill>
              </a:rPr>
              <a:t>AST </a:t>
            </a:r>
            <a:r>
              <a:rPr lang="en-US" sz="1400" dirty="0"/>
              <a:t>PI</a:t>
            </a:r>
            <a:r>
              <a:rPr lang="en-US" sz="1400" dirty="0">
                <a:solidFill>
                  <a:srgbClr val="FF0000"/>
                </a:solidFill>
              </a:rPr>
              <a:t> </a:t>
            </a:r>
            <a:r>
              <a:rPr lang="en-US" sz="1400" dirty="0">
                <a:solidFill>
                  <a:srgbClr val="000000"/>
                </a:solidFill>
              </a:rPr>
              <a:t>Nadine Laporte </a:t>
            </a:r>
            <a:r>
              <a:rPr lang="en-US" sz="1400" dirty="0" smtClean="0">
                <a:solidFill>
                  <a:srgbClr val="000000"/>
                </a:solidFill>
              </a:rPr>
              <a:t>reveals </a:t>
            </a:r>
            <a:r>
              <a:rPr lang="en-US" sz="1400" dirty="0">
                <a:solidFill>
                  <a:srgbClr val="000000"/>
                </a:solidFill>
              </a:rPr>
              <a:t>that focusing on biological corridors through REDD+ activities could both maintain tropical landscapes </a:t>
            </a:r>
            <a:r>
              <a:rPr lang="en-US" sz="1400" i="1" dirty="0">
                <a:solidFill>
                  <a:srgbClr val="000000"/>
                </a:solidFill>
              </a:rPr>
              <a:t>and</a:t>
            </a:r>
            <a:r>
              <a:rPr lang="en-US" sz="1400" dirty="0">
                <a:solidFill>
                  <a:srgbClr val="000000"/>
                </a:solidFill>
              </a:rPr>
              <a:t> benefit biodiversity, even in the face of increased land use and climate change</a:t>
            </a:r>
            <a:r>
              <a:rPr lang="en-US" sz="1400" dirty="0" smtClean="0">
                <a:solidFill>
                  <a:srgbClr val="000000"/>
                </a:solidFill>
              </a:rPr>
              <a:t>.</a:t>
            </a:r>
          </a:p>
          <a:p>
            <a:pPr marL="177800" indent="-177800">
              <a:buFont typeface="Wingdings" panose="05000000000000000000" pitchFamily="2" charset="2"/>
              <a:buChar char="§"/>
            </a:pPr>
            <a:endParaRPr lang="en-US" sz="1400" dirty="0">
              <a:solidFill>
                <a:srgbClr val="000000"/>
              </a:solidFill>
            </a:endParaRPr>
          </a:p>
          <a:p>
            <a:pPr marL="177800" indent="-177800">
              <a:buFont typeface="Wingdings" panose="05000000000000000000" pitchFamily="2" charset="2"/>
              <a:buChar char="§"/>
            </a:pPr>
            <a:r>
              <a:rPr lang="en-US" sz="1400" dirty="0">
                <a:solidFill>
                  <a:srgbClr val="000000"/>
                </a:solidFill>
              </a:rPr>
              <a:t>Used high-res vegetation carbon stock </a:t>
            </a:r>
            <a:r>
              <a:rPr lang="en-US" sz="1400" dirty="0"/>
              <a:t>data derived from MODIS and GLAS datasets </a:t>
            </a:r>
            <a:r>
              <a:rPr lang="en-US" sz="1400" dirty="0">
                <a:solidFill>
                  <a:srgbClr val="000000"/>
                </a:solidFill>
              </a:rPr>
              <a:t>to map </a:t>
            </a:r>
            <a:r>
              <a:rPr lang="en-US" sz="1400" dirty="0" smtClean="0">
                <a:solidFill>
                  <a:srgbClr val="000000"/>
                </a:solidFill>
              </a:rPr>
              <a:t>corridors traversing areas of highest biomass between tropical protected areas. </a:t>
            </a:r>
          </a:p>
          <a:p>
            <a:pPr marL="177800" indent="-177800">
              <a:buFont typeface="Wingdings" panose="05000000000000000000" pitchFamily="2" charset="2"/>
              <a:buChar char="§"/>
            </a:pPr>
            <a:endParaRPr lang="en-US" sz="1400" dirty="0" smtClean="0">
              <a:solidFill>
                <a:srgbClr val="000000"/>
              </a:solidFill>
            </a:endParaRPr>
          </a:p>
          <a:p>
            <a:pPr marL="177800" indent="-177800">
              <a:buFont typeface="Wingdings" panose="05000000000000000000" pitchFamily="2" charset="2"/>
              <a:buChar char="§"/>
            </a:pPr>
            <a:r>
              <a:rPr lang="en-US" sz="1400" dirty="0" smtClean="0">
                <a:solidFill>
                  <a:srgbClr val="000000"/>
                </a:solidFill>
              </a:rPr>
              <a:t>Results:</a:t>
            </a:r>
          </a:p>
          <a:p>
            <a:pPr marL="292100" indent="-114300">
              <a:buFont typeface="Arial" panose="020B0604020202020204" pitchFamily="34" charset="0"/>
              <a:buChar char="•"/>
            </a:pPr>
            <a:r>
              <a:rPr lang="en-US" sz="1400" dirty="0" smtClean="0">
                <a:solidFill>
                  <a:srgbClr val="000000"/>
                </a:solidFill>
              </a:rPr>
              <a:t>Many corridors have carbon densities equal to or above that of protected areas they connect. </a:t>
            </a:r>
          </a:p>
          <a:p>
            <a:pPr marL="292100" indent="-114300">
              <a:buFont typeface="Arial" panose="020B0604020202020204" pitchFamily="34" charset="0"/>
              <a:buChar char="•"/>
            </a:pPr>
            <a:r>
              <a:rPr lang="en-US" sz="1400" dirty="0" smtClean="0">
                <a:solidFill>
                  <a:srgbClr val="000000"/>
                </a:solidFill>
              </a:rPr>
              <a:t>As pathways </a:t>
            </a:r>
            <a:r>
              <a:rPr lang="en-US" sz="1400" dirty="0">
                <a:solidFill>
                  <a:srgbClr val="000000"/>
                </a:solidFill>
              </a:rPr>
              <a:t>for </a:t>
            </a:r>
            <a:r>
              <a:rPr lang="en-US" sz="1400" dirty="0" smtClean="0">
                <a:solidFill>
                  <a:srgbClr val="000000"/>
                </a:solidFill>
              </a:rPr>
              <a:t>movement </a:t>
            </a:r>
            <a:r>
              <a:rPr lang="en-US" sz="1400" dirty="0">
                <a:solidFill>
                  <a:srgbClr val="000000"/>
                </a:solidFill>
              </a:rPr>
              <a:t>of </a:t>
            </a:r>
            <a:r>
              <a:rPr lang="en-US" sz="1400" dirty="0" smtClean="0">
                <a:solidFill>
                  <a:srgbClr val="000000"/>
                </a:solidFill>
              </a:rPr>
              <a:t>mammalian populations </a:t>
            </a:r>
            <a:r>
              <a:rPr lang="en-US" sz="1400" dirty="0">
                <a:solidFill>
                  <a:srgbClr val="000000"/>
                </a:solidFill>
              </a:rPr>
              <a:t>to alternate habitat, corridors </a:t>
            </a:r>
            <a:r>
              <a:rPr lang="en-US" sz="1400" dirty="0" smtClean="0">
                <a:solidFill>
                  <a:srgbClr val="000000"/>
                </a:solidFill>
              </a:rPr>
              <a:t>also mitigate the </a:t>
            </a:r>
            <a:r>
              <a:rPr lang="en-US" sz="1400" dirty="0">
                <a:solidFill>
                  <a:srgbClr val="000000"/>
                </a:solidFill>
              </a:rPr>
              <a:t>effects of land use and climate change on biodiversity. </a:t>
            </a:r>
            <a:endParaRPr lang="en-US" sz="1400" dirty="0" smtClean="0">
              <a:solidFill>
                <a:srgbClr val="000000"/>
              </a:solidFill>
            </a:endParaRPr>
          </a:p>
          <a:p>
            <a:pPr marL="292100" indent="-114300">
              <a:buFont typeface="Arial" panose="020B0604020202020204" pitchFamily="34" charset="0"/>
              <a:buChar char="•"/>
            </a:pPr>
            <a:endParaRPr lang="en-US" sz="1400" dirty="0" smtClean="0">
              <a:solidFill>
                <a:srgbClr val="000000"/>
              </a:solidFill>
            </a:endParaRPr>
          </a:p>
          <a:p>
            <a:pPr marL="177800" indent="-177800">
              <a:buFont typeface="Wingdings" panose="05000000000000000000" pitchFamily="2" charset="2"/>
              <a:buChar char="§"/>
            </a:pPr>
            <a:r>
              <a:rPr lang="en-US" sz="1400" dirty="0">
                <a:solidFill>
                  <a:srgbClr val="000000"/>
                </a:solidFill>
              </a:rPr>
              <a:t>These results can inform </a:t>
            </a:r>
            <a:r>
              <a:rPr lang="en-US" sz="1400" dirty="0" smtClean="0">
                <a:solidFill>
                  <a:srgbClr val="000000"/>
                </a:solidFill>
              </a:rPr>
              <a:t>REDD</a:t>
            </a:r>
            <a:r>
              <a:rPr lang="en-US" sz="1400" dirty="0">
                <a:solidFill>
                  <a:srgbClr val="000000"/>
                </a:solidFill>
              </a:rPr>
              <a:t>+ planning </a:t>
            </a:r>
            <a:r>
              <a:rPr lang="en-US" sz="1400" dirty="0"/>
              <a:t>in developing countries and </a:t>
            </a:r>
            <a:r>
              <a:rPr lang="en-US" sz="1400" dirty="0">
                <a:solidFill>
                  <a:srgbClr val="000000"/>
                </a:solidFill>
              </a:rPr>
              <a:t>help </a:t>
            </a:r>
            <a:r>
              <a:rPr lang="en-US" sz="1400" dirty="0" smtClean="0">
                <a:solidFill>
                  <a:srgbClr val="000000"/>
                </a:solidFill>
              </a:rPr>
              <a:t>integrate </a:t>
            </a:r>
            <a:r>
              <a:rPr lang="en-US" sz="1400" dirty="0">
                <a:solidFill>
                  <a:srgbClr val="000000"/>
                </a:solidFill>
              </a:rPr>
              <a:t>climate mitigation and biodiversity goals. </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904" t="49616" r="15320" b="2136"/>
          <a:stretch/>
        </p:blipFill>
        <p:spPr>
          <a:xfrm>
            <a:off x="186690" y="1100434"/>
            <a:ext cx="4948674" cy="4792365"/>
          </a:xfrm>
          <a:prstGeom prst="rect">
            <a:avLst/>
          </a:prstGeom>
          <a:ln>
            <a:solidFill>
              <a:schemeClr val="accent2">
                <a:lumMod val="75000"/>
              </a:schemeClr>
            </a:solidFill>
          </a:ln>
        </p:spPr>
      </p:pic>
      <p:sp>
        <p:nvSpPr>
          <p:cNvPr id="2" name="Rectangle 1"/>
          <p:cNvSpPr/>
          <p:nvPr/>
        </p:nvSpPr>
        <p:spPr>
          <a:xfrm>
            <a:off x="186690" y="6027559"/>
            <a:ext cx="5033010" cy="738664"/>
          </a:xfrm>
          <a:prstGeom prst="rect">
            <a:avLst/>
          </a:prstGeom>
        </p:spPr>
        <p:txBody>
          <a:bodyPr wrap="square">
            <a:spAutoFit/>
          </a:bodyPr>
          <a:lstStyle/>
          <a:p>
            <a:r>
              <a:rPr lang="en-US" sz="1400" b="1" dirty="0" smtClean="0"/>
              <a:t>Corridors </a:t>
            </a:r>
            <a:r>
              <a:rPr lang="en-US" sz="1400" b="1" dirty="0"/>
              <a:t>are shown in white, protected areas in semi-transparent </a:t>
            </a:r>
            <a:r>
              <a:rPr lang="en-US" sz="1400" b="1" dirty="0" smtClean="0"/>
              <a:t>grey, </a:t>
            </a:r>
            <a:r>
              <a:rPr lang="en-US" sz="1400" b="1" dirty="0"/>
              <a:t>and </a:t>
            </a:r>
            <a:r>
              <a:rPr lang="en-US" sz="1400" b="1" dirty="0" smtClean="0"/>
              <a:t>biomass </a:t>
            </a:r>
            <a:r>
              <a:rPr lang="en-US" sz="1400" b="1" dirty="0"/>
              <a:t>as a gradient from low density in red to high density in green. </a:t>
            </a:r>
          </a:p>
        </p:txBody>
      </p:sp>
    </p:spTree>
    <p:extLst>
      <p:ext uri="{BB962C8B-B14F-4D97-AF65-F5344CB8AC3E}">
        <p14:creationId xmlns:p14="http://schemas.microsoft.com/office/powerpoint/2010/main" val="136258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96962"/>
          </a:xfrm>
        </p:spPr>
        <p:txBody>
          <a:bodyPr/>
          <a:lstStyle/>
          <a:p>
            <a:r>
              <a:rPr lang="en-US" sz="3600" b="1" dirty="0" smtClean="0">
                <a:solidFill>
                  <a:srgbClr val="333399"/>
                </a:solidFill>
              </a:rPr>
              <a:t>Observe Like We Already Have a Box</a:t>
            </a:r>
            <a:endParaRPr lang="en-US" sz="3600" b="1" dirty="0">
              <a:solidFill>
                <a:srgbClr val="333399"/>
              </a:solidFill>
            </a:endParaRPr>
          </a:p>
        </p:txBody>
      </p:sp>
      <p:sp>
        <p:nvSpPr>
          <p:cNvPr id="3" name="Content Placeholder 2"/>
          <p:cNvSpPr>
            <a:spLocks noGrp="1"/>
          </p:cNvSpPr>
          <p:nvPr>
            <p:ph idx="1"/>
          </p:nvPr>
        </p:nvSpPr>
        <p:spPr>
          <a:xfrm>
            <a:off x="228600" y="1066800"/>
            <a:ext cx="8686800" cy="5105400"/>
          </a:xfrm>
        </p:spPr>
        <p:txBody>
          <a:bodyPr/>
          <a:lstStyle/>
          <a:p>
            <a:r>
              <a:rPr lang="en-US" sz="2400" dirty="0" smtClean="0"/>
              <a:t>Understanding biodiversity change in the face of global anthropogenic drivers and conserving it for the future both require the use of a growing array of remote sensing technologies.</a:t>
            </a:r>
          </a:p>
          <a:p>
            <a:r>
              <a:rPr lang="en-US" sz="2400" dirty="0" smtClean="0"/>
              <a:t>It’s time to build integrated systems to observe biodiversity at large scales for understanding and conservation.</a:t>
            </a:r>
          </a:p>
          <a:p>
            <a:r>
              <a:rPr lang="en-US" sz="2400" dirty="0" smtClean="0"/>
              <a:t>Ecological connectivity is key to assembling large regions for nature and allowing corridors for movement of organisms responding to a changing environment.</a:t>
            </a:r>
          </a:p>
          <a:p>
            <a:r>
              <a:rPr lang="en-US" sz="2400" dirty="0" smtClean="0"/>
              <a:t>So, what would </a:t>
            </a:r>
            <a:r>
              <a:rPr lang="en-US" sz="2400" dirty="0"/>
              <a:t>integrated global-to-local </a:t>
            </a:r>
            <a:r>
              <a:rPr lang="en-US" sz="2400" dirty="0" smtClean="0"/>
              <a:t>(i.e., top down and bottom up) biodiversity observation </a:t>
            </a:r>
            <a:r>
              <a:rPr lang="en-US" sz="2400" dirty="0"/>
              <a:t>and </a:t>
            </a:r>
            <a:r>
              <a:rPr lang="en-US" sz="2400" dirty="0" smtClean="0"/>
              <a:t>monitoring networks supporting </a:t>
            </a:r>
            <a:r>
              <a:rPr lang="en-US" sz="2400" dirty="0"/>
              <a:t>large connected landscapes and seascapes </a:t>
            </a:r>
            <a:r>
              <a:rPr lang="en-US" sz="2400" dirty="0" smtClean="0"/>
              <a:t>look like?</a:t>
            </a:r>
          </a:p>
          <a:p>
            <a:r>
              <a:rPr lang="en-US" sz="2400" dirty="0" smtClean="0"/>
              <a:t>Let’s discuss tomorrow.</a:t>
            </a:r>
          </a:p>
          <a:p>
            <a:pPr marL="0" indent="0">
              <a:buNone/>
            </a:pPr>
            <a:endParaRPr lang="en-US" sz="2400" dirty="0"/>
          </a:p>
        </p:txBody>
      </p:sp>
      <p:sp>
        <p:nvSpPr>
          <p:cNvPr id="7" name="Slide Number Placeholder 6"/>
          <p:cNvSpPr>
            <a:spLocks noGrp="1"/>
          </p:cNvSpPr>
          <p:nvPr>
            <p:ph type="sldNum" sz="quarter" idx="12"/>
          </p:nvPr>
        </p:nvSpPr>
        <p:spPr/>
        <p:txBody>
          <a:bodyPr/>
          <a:lstStyle/>
          <a:p>
            <a:pPr>
              <a:defRPr/>
            </a:pPr>
            <a:fld id="{4AB91026-65B4-43D4-92E2-4F1DE6FA5EE2}" type="slidenum">
              <a:rPr lang="en-US" smtClean="0"/>
              <a:pPr>
                <a:defRPr/>
              </a:pPr>
              <a:t>12</a:t>
            </a:fld>
            <a:endParaRPr lang="en-US" dirty="0"/>
          </a:p>
        </p:txBody>
      </p:sp>
    </p:spTree>
    <p:extLst>
      <p:ext uri="{BB962C8B-B14F-4D97-AF65-F5344CB8AC3E}">
        <p14:creationId xmlns:p14="http://schemas.microsoft.com/office/powerpoint/2010/main" val="8645476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333399"/>
                </a:solidFill>
              </a:rPr>
              <a:t>Thank You</a:t>
            </a:r>
            <a:endParaRPr lang="en-US" b="1" dirty="0">
              <a:solidFill>
                <a:srgbClr val="333399"/>
              </a:solidFill>
            </a:endParaRPr>
          </a:p>
        </p:txBody>
      </p:sp>
    </p:spTree>
    <p:extLst>
      <p:ext uri="{BB962C8B-B14F-4D97-AF65-F5344CB8AC3E}">
        <p14:creationId xmlns:p14="http://schemas.microsoft.com/office/powerpoint/2010/main" val="1652862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199" y="76200"/>
            <a:ext cx="6245773"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3300">
                <a:solidFill>
                  <a:schemeClr val="tx1"/>
                </a:solidFill>
                <a:latin typeface="Arial" pitchFamily="34" charset="0"/>
                <a:ea typeface="ヒラギノ角ゴ Pro W3" charset="-128"/>
              </a:defRPr>
            </a:lvl1pPr>
            <a:lvl2pPr marL="742950" indent="-285750" eaLnBrk="0" hangingPunct="0">
              <a:defRPr sz="3300">
                <a:solidFill>
                  <a:schemeClr val="tx1"/>
                </a:solidFill>
                <a:latin typeface="Arial" pitchFamily="34" charset="0"/>
                <a:ea typeface="ヒラギノ角ゴ Pro W3" charset="-128"/>
              </a:defRPr>
            </a:lvl2pPr>
            <a:lvl3pPr marL="1143000" indent="-228600" eaLnBrk="0" hangingPunct="0">
              <a:defRPr sz="3300">
                <a:solidFill>
                  <a:schemeClr val="tx1"/>
                </a:solidFill>
                <a:latin typeface="Arial" pitchFamily="34" charset="0"/>
                <a:ea typeface="ヒラギノ角ゴ Pro W3" charset="-128"/>
              </a:defRPr>
            </a:lvl3pPr>
            <a:lvl4pPr marL="1600200" indent="-228600" eaLnBrk="0" hangingPunct="0">
              <a:defRPr sz="3300">
                <a:solidFill>
                  <a:schemeClr val="tx1"/>
                </a:solidFill>
                <a:latin typeface="Arial" pitchFamily="34" charset="0"/>
                <a:ea typeface="ヒラギノ角ゴ Pro W3" charset="-128"/>
              </a:defRPr>
            </a:lvl4pPr>
            <a:lvl5pPr marL="2057400" indent="-228600" eaLnBrk="0" hangingPunct="0">
              <a:defRPr sz="3300">
                <a:solidFill>
                  <a:schemeClr val="tx1"/>
                </a:solidFill>
                <a:latin typeface="Arial" pitchFamily="34"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pitchFamily="34" charset="0"/>
                <a:ea typeface="ヒラギノ角ゴ Pro W3" charset="-128"/>
              </a:defRPr>
            </a:lvl9pPr>
          </a:lstStyle>
          <a:p>
            <a:r>
              <a:rPr lang="en-US" altLang="en-US" b="1" dirty="0" smtClean="0">
                <a:solidFill>
                  <a:srgbClr val="FFFFFF"/>
                </a:solidFill>
              </a:rPr>
              <a:t>NASA Earth Science Missions</a:t>
            </a:r>
          </a:p>
          <a:p>
            <a:r>
              <a:rPr lang="en-US" altLang="en-US" b="1" i="1" dirty="0" smtClean="0">
                <a:solidFill>
                  <a:srgbClr val="FFFFFF"/>
                </a:solidFill>
              </a:rPr>
              <a:t>Current &amp; Planned</a:t>
            </a:r>
          </a:p>
          <a:p>
            <a:r>
              <a:rPr lang="en-US" altLang="en-US" sz="2400" b="1" i="1" dirty="0" smtClean="0">
                <a:solidFill>
                  <a:srgbClr val="FFFFFF"/>
                </a:solidFill>
              </a:rPr>
              <a:t>Plus Earth Ventures</a:t>
            </a:r>
            <a:endParaRPr lang="en-US" altLang="en-US" sz="2400" b="1" i="1" dirty="0">
              <a:solidFill>
                <a:srgbClr val="FF0000"/>
              </a:solidFill>
            </a:endParaRPr>
          </a:p>
        </p:txBody>
      </p:sp>
      <p:sp>
        <p:nvSpPr>
          <p:cNvPr id="2" name="Slide Number Placeholder 1"/>
          <p:cNvSpPr>
            <a:spLocks noGrp="1"/>
          </p:cNvSpPr>
          <p:nvPr>
            <p:ph type="sldNum" sz="quarter" idx="12"/>
          </p:nvPr>
        </p:nvSpPr>
        <p:spPr/>
        <p:txBody>
          <a:bodyPr/>
          <a:lstStyle/>
          <a:p>
            <a:pPr>
              <a:defRPr/>
            </a:pPr>
            <a:fld id="{3C34A138-F59C-4473-8174-B8C2C94DFF25}" type="slidenum">
              <a:rPr lang="en-US" smtClean="0"/>
              <a:pPr>
                <a:defRPr/>
              </a:pPr>
              <a:t>2</a:t>
            </a:fld>
            <a:endParaRPr lang="en-US" dirty="0"/>
          </a:p>
        </p:txBody>
      </p:sp>
      <p:pic>
        <p:nvPicPr>
          <p:cNvPr id="6" name="Picture 5" descr="Screen Shot 2015-04-14 at 12.21.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033" y="13842"/>
            <a:ext cx="6143767" cy="1814958"/>
          </a:xfrm>
          <a:prstGeom prst="rect">
            <a:avLst/>
          </a:prstGeom>
        </p:spPr>
      </p:pic>
      <p:pic>
        <p:nvPicPr>
          <p:cNvPr id="7" name="Picture 6" descr="Screen Shot 2015-04-14 at 12.17.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888482"/>
            <a:ext cx="5815062" cy="4969518"/>
          </a:xfrm>
          <a:prstGeom prst="rect">
            <a:avLst/>
          </a:prstGeom>
        </p:spPr>
      </p:pic>
    </p:spTree>
    <p:extLst>
      <p:ext uri="{BB962C8B-B14F-4D97-AF65-F5344CB8AC3E}">
        <p14:creationId xmlns:p14="http://schemas.microsoft.com/office/powerpoint/2010/main" val="337337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B91026-65B4-43D4-92E2-4F1DE6FA5EE2}" type="slidenum">
              <a:rPr lang="en-US" smtClean="0"/>
              <a:pPr>
                <a:defRPr/>
              </a:pPr>
              <a:t>3</a:t>
            </a:fld>
            <a:endParaRPr lang="en-US" dirty="0"/>
          </a:p>
        </p:txBody>
      </p:sp>
      <p:pic>
        <p:nvPicPr>
          <p:cNvPr id="12" name="Picture 11"/>
          <p:cNvPicPr>
            <a:picLocks noChangeAspect="1"/>
          </p:cNvPicPr>
          <p:nvPr/>
        </p:nvPicPr>
        <p:blipFill>
          <a:blip r:embed="rId3"/>
          <a:stretch>
            <a:fillRect/>
          </a:stretch>
        </p:blipFill>
        <p:spPr>
          <a:xfrm>
            <a:off x="5029200" y="457200"/>
            <a:ext cx="2286000" cy="2857500"/>
          </a:xfrm>
          <a:prstGeom prst="rect">
            <a:avLst/>
          </a:prstGeom>
        </p:spPr>
      </p:pic>
      <p:pic>
        <p:nvPicPr>
          <p:cNvPr id="13" name="Picture 12"/>
          <p:cNvPicPr>
            <a:picLocks noChangeAspect="1"/>
          </p:cNvPicPr>
          <p:nvPr/>
        </p:nvPicPr>
        <p:blipFill>
          <a:blip r:embed="rId4"/>
          <a:stretch>
            <a:fillRect/>
          </a:stretch>
        </p:blipFill>
        <p:spPr>
          <a:xfrm>
            <a:off x="636639" y="914400"/>
            <a:ext cx="3097161" cy="4800600"/>
          </a:xfrm>
          <a:prstGeom prst="rect">
            <a:avLst/>
          </a:prstGeom>
        </p:spPr>
      </p:pic>
      <p:pic>
        <p:nvPicPr>
          <p:cNvPr id="14" name="Picture 13"/>
          <p:cNvPicPr>
            <a:picLocks noChangeAspect="1"/>
          </p:cNvPicPr>
          <p:nvPr/>
        </p:nvPicPr>
        <p:blipFill>
          <a:blip r:embed="rId5"/>
          <a:stretch>
            <a:fillRect/>
          </a:stretch>
        </p:blipFill>
        <p:spPr>
          <a:xfrm>
            <a:off x="4938283" y="3733800"/>
            <a:ext cx="2453117" cy="2603500"/>
          </a:xfrm>
          <a:prstGeom prst="rect">
            <a:avLst/>
          </a:prstGeom>
        </p:spPr>
      </p:pic>
      <p:sp>
        <p:nvSpPr>
          <p:cNvPr id="15" name="TextBox 14"/>
          <p:cNvSpPr txBox="1"/>
          <p:nvPr/>
        </p:nvSpPr>
        <p:spPr>
          <a:xfrm>
            <a:off x="4114800" y="6400800"/>
            <a:ext cx="4419600" cy="369332"/>
          </a:xfrm>
          <a:prstGeom prst="rect">
            <a:avLst/>
          </a:prstGeom>
          <a:noFill/>
        </p:spPr>
        <p:txBody>
          <a:bodyPr wrap="square" rtlCol="0">
            <a:spAutoFit/>
          </a:bodyPr>
          <a:lstStyle/>
          <a:p>
            <a:r>
              <a:rPr lang="en-US" sz="900" dirty="0"/>
              <a:t>("Robert MacArthur" by Source. Licensed under Fair use via Wikipedia - http://en.wikipedia.org/wiki/File:Robert_MacArthur.jpg#/media/File:Robert_MacArthur.jpg)</a:t>
            </a:r>
          </a:p>
        </p:txBody>
      </p:sp>
    </p:spTree>
    <p:extLst>
      <p:ext uri="{BB962C8B-B14F-4D97-AF65-F5344CB8AC3E}">
        <p14:creationId xmlns:p14="http://schemas.microsoft.com/office/powerpoint/2010/main" val="16074142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366510"/>
            <a:ext cx="2133600" cy="476250"/>
          </a:xfrm>
        </p:spPr>
        <p:txBody>
          <a:bodyPr/>
          <a:lstStyle/>
          <a:p>
            <a:pPr>
              <a:defRPr/>
            </a:pPr>
            <a:fld id="{4AB91026-65B4-43D4-92E2-4F1DE6FA5EE2}" type="slidenum">
              <a:rPr lang="en-US" smtClean="0"/>
              <a:pPr>
                <a:defRPr/>
              </a:pPr>
              <a:t>4</a:t>
            </a:fld>
            <a:endParaRPr lang="en-US" dirty="0"/>
          </a:p>
        </p:txBody>
      </p:sp>
      <p:pic>
        <p:nvPicPr>
          <p:cNvPr id="5" name="Picture 4" descr="Screen Shot 2015-04-14 at 12.4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35" y="183538"/>
            <a:ext cx="8827265" cy="6217262"/>
          </a:xfrm>
          <a:prstGeom prst="rect">
            <a:avLst/>
          </a:prstGeom>
        </p:spPr>
      </p:pic>
      <p:pic>
        <p:nvPicPr>
          <p:cNvPr id="7" name="Picture 6" descr="Screen Shot 2015-04-14 at 12.46.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324600"/>
            <a:ext cx="8458200" cy="367083"/>
          </a:xfrm>
          <a:prstGeom prst="rect">
            <a:avLst/>
          </a:prstGeom>
        </p:spPr>
      </p:pic>
    </p:spTree>
    <p:extLst>
      <p:ext uri="{BB962C8B-B14F-4D97-AF65-F5344CB8AC3E}">
        <p14:creationId xmlns:p14="http://schemas.microsoft.com/office/powerpoint/2010/main" val="17233095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a:lstStyle/>
          <a:p>
            <a:r>
              <a:rPr lang="en-US" sz="4000" b="1" dirty="0" smtClean="0">
                <a:solidFill>
                  <a:schemeClr val="accent2"/>
                </a:solidFill>
              </a:rPr>
              <a:t>Drivers Are Increasing</a:t>
            </a:r>
            <a:endParaRPr lang="en-US" sz="4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4AB91026-65B4-43D4-92E2-4F1DE6FA5EE2}" type="slidenum">
              <a:rPr lang="en-US" smtClean="0"/>
              <a:pPr>
                <a:defRPr/>
              </a:pPr>
              <a:t>5</a:t>
            </a:fld>
            <a:endParaRPr lang="en-US" dirty="0"/>
          </a:p>
        </p:txBody>
      </p:sp>
      <p:pic>
        <p:nvPicPr>
          <p:cNvPr id="6" name="Picture 5" descr="Screen Shot 2015-04-14 at 12.5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718734"/>
            <a:ext cx="5638800" cy="4072466"/>
          </a:xfrm>
          <a:prstGeom prst="rect">
            <a:avLst/>
          </a:prstGeom>
        </p:spPr>
      </p:pic>
      <p:pic>
        <p:nvPicPr>
          <p:cNvPr id="7" name="Picture 6" descr="Screen Shot 2015-04-14 at 12.53.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993" y="5813498"/>
            <a:ext cx="4862407" cy="358702"/>
          </a:xfrm>
          <a:prstGeom prst="rect">
            <a:avLst/>
          </a:prstGeom>
        </p:spPr>
      </p:pic>
    </p:spTree>
    <p:extLst>
      <p:ext uri="{BB962C8B-B14F-4D97-AF65-F5344CB8AC3E}">
        <p14:creationId xmlns:p14="http://schemas.microsoft.com/office/powerpoint/2010/main" val="2709061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AB91026-65B4-43D4-92E2-4F1DE6FA5EE2}" type="slidenum">
              <a:rPr lang="en-US" smtClean="0"/>
              <a:pPr>
                <a:defRPr/>
              </a:pPr>
              <a:t>6</a:t>
            </a:fld>
            <a:endParaRPr lang="en-US" dirty="0"/>
          </a:p>
        </p:txBody>
      </p:sp>
      <p:sp>
        <p:nvSpPr>
          <p:cNvPr id="6" name="Title 5"/>
          <p:cNvSpPr>
            <a:spLocks noGrp="1"/>
          </p:cNvSpPr>
          <p:nvPr>
            <p:ph type="title"/>
          </p:nvPr>
        </p:nvSpPr>
        <p:spPr>
          <a:xfrm>
            <a:off x="457200" y="76200"/>
            <a:ext cx="8229600" cy="1143000"/>
          </a:xfrm>
        </p:spPr>
        <p:txBody>
          <a:bodyPr/>
          <a:lstStyle/>
          <a:p>
            <a:r>
              <a:rPr lang="en-US" sz="4000" b="1" dirty="0" smtClean="0">
                <a:solidFill>
                  <a:srgbClr val="333399"/>
                </a:solidFill>
              </a:rPr>
              <a:t>Advice from </a:t>
            </a:r>
            <a:r>
              <a:rPr lang="en-US" sz="4000" b="1" i="1" dirty="0" smtClean="0">
                <a:solidFill>
                  <a:srgbClr val="333399"/>
                </a:solidFill>
              </a:rPr>
              <a:t>Nature</a:t>
            </a:r>
            <a:endParaRPr lang="en-US" sz="4000" b="1" i="1" dirty="0">
              <a:solidFill>
                <a:srgbClr val="333399"/>
              </a:solidFill>
            </a:endParaRPr>
          </a:p>
        </p:txBody>
      </p:sp>
      <p:pic>
        <p:nvPicPr>
          <p:cNvPr id="7" name="Picture 6" descr="Screen Shot 2015-04-14 at 1.0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58" y="1447800"/>
            <a:ext cx="5849842" cy="4377296"/>
          </a:xfrm>
          <a:prstGeom prst="rect">
            <a:avLst/>
          </a:prstGeom>
        </p:spPr>
      </p:pic>
      <p:pic>
        <p:nvPicPr>
          <p:cNvPr id="8" name="Picture 7" descr="Screen Shot 2015-04-14 at 12.46.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943600"/>
            <a:ext cx="8458200" cy="367083"/>
          </a:xfrm>
          <a:prstGeom prst="rect">
            <a:avLst/>
          </a:prstGeom>
        </p:spPr>
      </p:pic>
    </p:spTree>
    <p:extLst>
      <p:ext uri="{BB962C8B-B14F-4D97-AF65-F5344CB8AC3E}">
        <p14:creationId xmlns:p14="http://schemas.microsoft.com/office/powerpoint/2010/main" val="32905353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b="1" dirty="0" smtClean="0">
                <a:solidFill>
                  <a:srgbClr val="333399"/>
                </a:solidFill>
              </a:rPr>
              <a:t>Aichi Answers for 2020</a:t>
            </a:r>
            <a:endParaRPr lang="en-US" sz="4000" b="1" dirty="0">
              <a:solidFill>
                <a:srgbClr val="333399"/>
              </a:solidFill>
            </a:endParaRPr>
          </a:p>
        </p:txBody>
      </p:sp>
      <p:sp>
        <p:nvSpPr>
          <p:cNvPr id="8" name="Content Placeholder 7"/>
          <p:cNvSpPr>
            <a:spLocks noGrp="1"/>
          </p:cNvSpPr>
          <p:nvPr>
            <p:ph idx="1"/>
          </p:nvPr>
        </p:nvSpPr>
        <p:spPr>
          <a:xfrm>
            <a:off x="457200" y="1447800"/>
            <a:ext cx="8305800" cy="5105400"/>
          </a:xfrm>
        </p:spPr>
        <p:txBody>
          <a:bodyPr/>
          <a:lstStyle/>
          <a:p>
            <a:pPr>
              <a:buFont typeface="Arial"/>
              <a:buChar char="•"/>
            </a:pPr>
            <a:r>
              <a:rPr lang="en-US" sz="2800" b="1" dirty="0" smtClean="0"/>
              <a:t>Target 5</a:t>
            </a:r>
          </a:p>
          <a:p>
            <a:pPr marL="0" indent="0">
              <a:buNone/>
            </a:pPr>
            <a:r>
              <a:rPr lang="en-US" sz="2000" dirty="0" smtClean="0"/>
              <a:t>By 2020, the rate of loss of all natural habitats, including forests, is at least halved and where feasible brought close to zero, and degradation and fragmentation is significantly reduced.</a:t>
            </a:r>
          </a:p>
          <a:p>
            <a:pPr marL="0" indent="0">
              <a:buNone/>
            </a:pPr>
            <a:endParaRPr lang="en-US" sz="2800" b="1" dirty="0" smtClean="0"/>
          </a:p>
          <a:p>
            <a:pPr>
              <a:buFont typeface="Arial"/>
              <a:buChar char="•"/>
            </a:pPr>
            <a:r>
              <a:rPr lang="en-US" sz="2800" b="1" dirty="0" smtClean="0"/>
              <a:t>Target 11</a:t>
            </a:r>
          </a:p>
          <a:p>
            <a:pPr marL="0" indent="0">
              <a:buNone/>
            </a:pPr>
            <a:r>
              <a:rPr lang="en-US" sz="2000" dirty="0" smtClean="0"/>
              <a:t>By 2020, at least 17 per cent of terrestrial and inland water, and 10 per cent of coastal and marine areas, especially areas of particular importance for biodiversity and ecosystem services, are conserved through effectively and equitably managed, ecologically representative and well connected systems of protected areas and other effective area-based conservation measures, and integrated into wider landscapes and seascapes.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4AB91026-65B4-43D4-92E2-4F1DE6FA5EE2}" type="slidenum">
              <a:rPr lang="en-US" smtClean="0"/>
              <a:pPr>
                <a:defRPr/>
              </a:pPr>
              <a:t>7</a:t>
            </a:fld>
            <a:endParaRPr lang="en-US" dirty="0"/>
          </a:p>
        </p:txBody>
      </p:sp>
    </p:spTree>
    <p:extLst>
      <p:ext uri="{BB962C8B-B14F-4D97-AF65-F5344CB8AC3E}">
        <p14:creationId xmlns:p14="http://schemas.microsoft.com/office/powerpoint/2010/main" val="38117537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6962C5-318B-4207-99C8-1D066FBEAA86}" type="slidenum">
              <a:rPr lang="en-US" smtClean="0"/>
              <a:pPr>
                <a:defRPr/>
              </a:pPr>
              <a:t>8</a:t>
            </a:fld>
            <a:endParaRPr lang="en-US" dirty="0"/>
          </a:p>
        </p:txBody>
      </p:sp>
      <p:pic>
        <p:nvPicPr>
          <p:cNvPr id="7" name="Picture 6" descr="Screen Shot 2015-04-14 at 1.3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76202"/>
            <a:ext cx="7306235" cy="2355204"/>
          </a:xfrm>
          <a:prstGeom prst="rect">
            <a:avLst/>
          </a:prstGeom>
        </p:spPr>
      </p:pic>
      <p:pic>
        <p:nvPicPr>
          <p:cNvPr id="8" name="Picture 7" descr="Screen Shot 2015-04-14 at 1.38.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371532"/>
            <a:ext cx="5537200" cy="4486467"/>
          </a:xfrm>
          <a:prstGeom prst="rect">
            <a:avLst/>
          </a:prstGeom>
        </p:spPr>
      </p:pic>
    </p:spTree>
    <p:extLst>
      <p:ext uri="{BB962C8B-B14F-4D97-AF65-F5344CB8AC3E}">
        <p14:creationId xmlns:p14="http://schemas.microsoft.com/office/powerpoint/2010/main" val="53726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AB91026-65B4-43D4-92E2-4F1DE6FA5EE2}" type="slidenum">
              <a:rPr lang="en-US" smtClean="0"/>
              <a:pPr>
                <a:defRPr/>
              </a:pPr>
              <a:t>9</a:t>
            </a:fld>
            <a:endParaRPr lang="en-US" dirty="0"/>
          </a:p>
        </p:txBody>
      </p:sp>
      <p:sp>
        <p:nvSpPr>
          <p:cNvPr id="4" name="Title 3"/>
          <p:cNvSpPr>
            <a:spLocks noGrp="1"/>
          </p:cNvSpPr>
          <p:nvPr>
            <p:ph type="title"/>
          </p:nvPr>
        </p:nvSpPr>
        <p:spPr>
          <a:xfrm>
            <a:off x="152400" y="0"/>
            <a:ext cx="8763000" cy="1173162"/>
          </a:xfrm>
        </p:spPr>
        <p:txBody>
          <a:bodyPr/>
          <a:lstStyle/>
          <a:p>
            <a:r>
              <a:rPr lang="en-US" sz="4000" b="1" dirty="0" smtClean="0">
                <a:solidFill>
                  <a:srgbClr val="333399"/>
                </a:solidFill>
              </a:rPr>
              <a:t>Managing in Time as well as Space</a:t>
            </a:r>
            <a:endParaRPr lang="en-US" sz="4000" b="1" dirty="0">
              <a:solidFill>
                <a:srgbClr val="333399"/>
              </a:solidFill>
            </a:endParaRPr>
          </a:p>
        </p:txBody>
      </p:sp>
      <p:pic>
        <p:nvPicPr>
          <p:cNvPr id="6" name="Picture 5" descr="Screen Shot 2015-04-14 at 2.5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8223989" cy="4564463"/>
          </a:xfrm>
          <a:prstGeom prst="rect">
            <a:avLst/>
          </a:prstGeom>
        </p:spPr>
      </p:pic>
    </p:spTree>
    <p:extLst>
      <p:ext uri="{BB962C8B-B14F-4D97-AF65-F5344CB8AC3E}">
        <p14:creationId xmlns:p14="http://schemas.microsoft.com/office/powerpoint/2010/main" val="23960257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5828</TotalTime>
  <Words>1969</Words>
  <Application>Microsoft Macintosh PowerPoint</Application>
  <PresentationFormat>On-screen Show (4:3)</PresentationFormat>
  <Paragraphs>99</Paragraphs>
  <Slides>13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Photo Editor Photo</vt:lpstr>
      <vt:lpstr>PowerPoint Presentation</vt:lpstr>
      <vt:lpstr>PowerPoint Presentation</vt:lpstr>
      <vt:lpstr>PowerPoint Presentation</vt:lpstr>
      <vt:lpstr>PowerPoint Presentation</vt:lpstr>
      <vt:lpstr>Drivers Are Increasing</vt:lpstr>
      <vt:lpstr>Advice from Nature</vt:lpstr>
      <vt:lpstr>Aichi Answers for 2020</vt:lpstr>
      <vt:lpstr>PowerPoint Presentation</vt:lpstr>
      <vt:lpstr>Managing in Time as well as Space</vt:lpstr>
      <vt:lpstr>Wilson’s Answer: Give Nature Half</vt:lpstr>
      <vt:lpstr>Connectivity Is Key</vt:lpstr>
      <vt:lpstr>Observe Like We Already Have a Box</vt:lpstr>
      <vt:lpstr>Thank You</vt:lpstr>
    </vt:vector>
  </TitlesOfParts>
  <Company>LMIT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William Wilson Turner</cp:lastModifiedBy>
  <cp:revision>739</cp:revision>
  <dcterms:created xsi:type="dcterms:W3CDTF">2009-04-27T19:19:44Z</dcterms:created>
  <dcterms:modified xsi:type="dcterms:W3CDTF">2015-04-17T20:03:45Z</dcterms:modified>
</cp:coreProperties>
</file>